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4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74" r:id="rId12"/>
    <p:sldId id="267" r:id="rId13"/>
    <p:sldId id="265" r:id="rId14"/>
    <p:sldId id="268" r:id="rId15"/>
    <p:sldId id="269" r:id="rId16"/>
    <p:sldId id="270" r:id="rId17"/>
    <p:sldId id="266" r:id="rId18"/>
    <p:sldId id="272" r:id="rId19"/>
    <p:sldId id="273" r:id="rId2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hre persönliche Präsentation" id="{77725FE0-5312-1245-9F5B-2BDD83737B9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3"/>
            <p14:sldId id="274"/>
            <p14:sldId id="267"/>
            <p14:sldId id="265"/>
            <p14:sldId id="268"/>
            <p14:sldId id="269"/>
            <p14:sldId id="270"/>
            <p14:sldId id="266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BA02C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 autoAdjust="0"/>
    <p:restoredTop sz="96837" autoAdjust="0"/>
  </p:normalViewPr>
  <p:slideViewPr>
    <p:cSldViewPr snapToGrid="0" snapToObjects="1">
      <p:cViewPr varScale="1">
        <p:scale>
          <a:sx n="162" d="100"/>
          <a:sy n="162" d="100"/>
        </p:scale>
        <p:origin x="144" y="3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19C80-50A0-3F42-A750-68397DA5AF7A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16A3-9138-9246-B535-BE1734E8EF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2383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63815-C0D6-D940-B2F5-F3696876C2E3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B27C3-4B56-A349-8A6C-6A29E3A248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44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ITE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420" y="2352581"/>
            <a:ext cx="3047909" cy="4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idx="14"/>
          </p:nvPr>
        </p:nvSpPr>
        <p:spPr>
          <a:xfrm>
            <a:off x="457200" y="1333206"/>
            <a:ext cx="4038600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15"/>
          </p:nvPr>
        </p:nvSpPr>
        <p:spPr>
          <a:xfrm>
            <a:off x="4648200" y="1333206"/>
            <a:ext cx="4038600" cy="352026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spcAft>
                <a:spcPts val="100"/>
              </a:spcAft>
              <a:buFont typeface="Arial"/>
              <a:buNone/>
              <a:defRPr sz="1600" spc="0"/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125000"/>
              <a:buFont typeface="Lucida Grande"/>
              <a:buChar char="+"/>
              <a:defRPr sz="1400"/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200"/>
            </a:lvl3pPr>
            <a:lvl4pPr marL="792000" indent="-194400"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5D989AB-3D99-45D4-8560-C963B5934CD1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21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BILD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8200" y="1333206"/>
            <a:ext cx="4038600" cy="3387207"/>
          </a:xfrm>
          <a:prstGeom prst="rect">
            <a:avLst/>
          </a:prstGeom>
          <a:solidFill>
            <a:srgbClr val="4BA02C"/>
          </a:solidFill>
        </p:spPr>
        <p:txBody>
          <a:bodyPr lIns="108000" anchor="ctr">
            <a:normAutofit/>
          </a:bodyPr>
          <a:lstStyle>
            <a:lvl1pPr marL="342000" indent="-342900">
              <a:spcBef>
                <a:spcPts val="0"/>
              </a:spcBef>
              <a:spcAft>
                <a:spcPts val="100"/>
              </a:spcAft>
              <a:buFont typeface="Lucida Grande"/>
              <a:buChar char="+"/>
              <a:defRPr sz="1600">
                <a:solidFill>
                  <a:schemeClr val="bg1"/>
                </a:solidFill>
              </a:defRPr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125000"/>
              <a:buFont typeface="Lucida Grande"/>
              <a:buChar char="+"/>
              <a:defRPr sz="1400">
                <a:solidFill>
                  <a:schemeClr val="bg1"/>
                </a:solidFill>
              </a:defRPr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200">
                <a:solidFill>
                  <a:schemeClr val="bg1"/>
                </a:solidFill>
              </a:defRPr>
            </a:lvl3pPr>
            <a:lvl4pPr marL="792000" indent="-194400"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000">
                <a:solidFill>
                  <a:schemeClr val="bg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idx="14"/>
          </p:nvPr>
        </p:nvSpPr>
        <p:spPr>
          <a:xfrm>
            <a:off x="457200" y="1333206"/>
            <a:ext cx="4038600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B904F9AE-9280-490F-B807-516CAAA88997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 20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INFO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idx="14"/>
          </p:nvPr>
        </p:nvSpPr>
        <p:spPr>
          <a:xfrm>
            <a:off x="4648200" y="1333206"/>
            <a:ext cx="4038600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206"/>
            <a:ext cx="4038600" cy="3387207"/>
          </a:xfrm>
          <a:prstGeom prst="rect">
            <a:avLst/>
          </a:prstGeom>
          <a:solidFill>
            <a:srgbClr val="4BA02C"/>
          </a:solidFill>
        </p:spPr>
        <p:txBody>
          <a:bodyPr lIns="108000" anchor="ctr">
            <a:normAutofit/>
          </a:bodyPr>
          <a:lstStyle>
            <a:lvl1pPr marL="342000" indent="-342900">
              <a:spcBef>
                <a:spcPts val="0"/>
              </a:spcBef>
              <a:spcAft>
                <a:spcPts val="100"/>
              </a:spcAft>
              <a:buFont typeface="Lucida Grande"/>
              <a:buChar char="+"/>
              <a:defRPr sz="1600">
                <a:solidFill>
                  <a:schemeClr val="bg1"/>
                </a:solidFill>
              </a:defRPr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125000"/>
              <a:buFont typeface="Lucida Grande"/>
              <a:buChar char="+"/>
              <a:defRPr sz="1400">
                <a:solidFill>
                  <a:schemeClr val="bg1"/>
                </a:solidFill>
              </a:defRPr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200">
                <a:solidFill>
                  <a:schemeClr val="bg1"/>
                </a:solidFill>
              </a:defRPr>
            </a:lvl3pPr>
            <a:lvl4pPr marL="792000" indent="-194400"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000">
                <a:solidFill>
                  <a:schemeClr val="bg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625EABCD-2588-4E1E-8A79-E49FFF28A4F5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1" name="Gerade Verbindung 20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21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8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DOPPELTEXT_GRU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206"/>
            <a:ext cx="4191000" cy="3387207"/>
          </a:xfrm>
          <a:prstGeom prst="rect">
            <a:avLst/>
          </a:prstGeom>
          <a:solidFill>
            <a:srgbClr val="4BA02C"/>
          </a:solidFill>
        </p:spPr>
        <p:txBody>
          <a:bodyPr lIns="108000" anchor="ctr">
            <a:normAutofit/>
          </a:bodyPr>
          <a:lstStyle>
            <a:lvl1pPr marL="342000" indent="-342900">
              <a:spcBef>
                <a:spcPts val="0"/>
              </a:spcBef>
              <a:spcAft>
                <a:spcPts val="100"/>
              </a:spcAft>
              <a:buFont typeface="Lucida Grande"/>
              <a:buChar char="+"/>
              <a:defRPr sz="1600">
                <a:solidFill>
                  <a:schemeClr val="bg1"/>
                </a:solidFill>
              </a:defRPr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125000"/>
              <a:buFont typeface="Lucida Grande"/>
              <a:buChar char="+"/>
              <a:defRPr sz="1400">
                <a:solidFill>
                  <a:schemeClr val="bg1"/>
                </a:solidFill>
              </a:defRPr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200">
                <a:solidFill>
                  <a:schemeClr val="bg1"/>
                </a:solidFill>
              </a:defRPr>
            </a:lvl3pPr>
            <a:lvl4pPr marL="792000" indent="-194400"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000">
                <a:solidFill>
                  <a:schemeClr val="bg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15"/>
          </p:nvPr>
        </p:nvSpPr>
        <p:spPr>
          <a:xfrm>
            <a:off x="4648200" y="1333206"/>
            <a:ext cx="4038600" cy="3387207"/>
          </a:xfrm>
          <a:prstGeom prst="rect">
            <a:avLst/>
          </a:prstGeom>
          <a:solidFill>
            <a:srgbClr val="4BA02C"/>
          </a:solidFill>
        </p:spPr>
        <p:txBody>
          <a:bodyPr lIns="108000" anchor="ctr">
            <a:normAutofit/>
          </a:bodyPr>
          <a:lstStyle>
            <a:lvl1pPr marL="342000" indent="-342900">
              <a:spcBef>
                <a:spcPts val="0"/>
              </a:spcBef>
              <a:spcAft>
                <a:spcPts val="100"/>
              </a:spcAft>
              <a:buFont typeface="Lucida Grande"/>
              <a:buChar char="+"/>
              <a:defRPr sz="1600">
                <a:solidFill>
                  <a:schemeClr val="bg1"/>
                </a:solidFill>
              </a:defRPr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125000"/>
              <a:buFont typeface="Lucida Grande"/>
              <a:buChar char="+"/>
              <a:defRPr sz="1400">
                <a:solidFill>
                  <a:schemeClr val="bg1"/>
                </a:solidFill>
              </a:defRPr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200">
                <a:solidFill>
                  <a:schemeClr val="bg1"/>
                </a:solidFill>
              </a:defRPr>
            </a:lvl3pPr>
            <a:lvl4pPr marL="792000" indent="-194400">
              <a:spcAft>
                <a:spcPts val="100"/>
              </a:spcAft>
              <a:buClr>
                <a:schemeClr val="bg1"/>
              </a:buClr>
              <a:buSzPct val="85000"/>
              <a:buFont typeface="Lucida Grande"/>
              <a:buChar char="+"/>
              <a:defRPr sz="1000">
                <a:solidFill>
                  <a:schemeClr val="bg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9020D90E-6133-4419-99C9-3251969065CC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21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5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BILD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idx="14"/>
          </p:nvPr>
        </p:nvSpPr>
        <p:spPr>
          <a:xfrm>
            <a:off x="457200" y="1333206"/>
            <a:ext cx="8229600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997B6DFA-AA0C-47EF-8D59-71C14132B50B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 19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1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E_BILD_POTPOUR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/>
          <p:cNvSpPr>
            <a:spLocks noGrp="1"/>
          </p:cNvSpPr>
          <p:nvPr>
            <p:ph type="pic" idx="15"/>
          </p:nvPr>
        </p:nvSpPr>
        <p:spPr>
          <a:xfrm>
            <a:off x="457200" y="1333206"/>
            <a:ext cx="4112521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18"/>
          </p:nvPr>
        </p:nvSpPr>
        <p:spPr>
          <a:xfrm>
            <a:off x="4569721" y="1333207"/>
            <a:ext cx="2060021" cy="16927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idx="19"/>
          </p:nvPr>
        </p:nvSpPr>
        <p:spPr>
          <a:xfrm>
            <a:off x="6629742" y="1333206"/>
            <a:ext cx="2060021" cy="1692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idx="20"/>
          </p:nvPr>
        </p:nvSpPr>
        <p:spPr>
          <a:xfrm>
            <a:off x="4569721" y="3027673"/>
            <a:ext cx="4117079" cy="16927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D204A7F3-CCBE-47D4-960E-5EF97410D144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 20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1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LEER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5FF5F745-6590-4EF4-82B8-6E3F16F93167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Bild 16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56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ABSP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733504"/>
            <a:ext cx="8229600" cy="1084919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ctr">
              <a:defRPr sz="20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ABSPANN bearbeiten</a:t>
            </a:r>
            <a:endParaRPr lang="de-DE" dirty="0"/>
          </a:p>
        </p:txBody>
      </p:sp>
      <p:pic>
        <p:nvPicPr>
          <p:cNvPr id="4" name="Bild 3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420" y="2352581"/>
            <a:ext cx="3047909" cy="4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9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966F-F6A5-4EF0-9D6B-8A6AB4C29E00}" type="datetime1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B3533-DC7A-CB4B-8F30-93E025057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96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ITEL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1" y="1620230"/>
            <a:ext cx="9144000" cy="2094622"/>
          </a:xfrm>
          <a:prstGeom prst="rect">
            <a:avLst/>
          </a:prstGeom>
          <a:solidFill>
            <a:srgbClr val="4BA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Bildplatzhalter 2"/>
          <p:cNvSpPr>
            <a:spLocks noGrp="1"/>
          </p:cNvSpPr>
          <p:nvPr>
            <p:ph type="pic" idx="12"/>
          </p:nvPr>
        </p:nvSpPr>
        <p:spPr>
          <a:xfrm>
            <a:off x="2" y="3182073"/>
            <a:ext cx="4569260" cy="1961427"/>
          </a:xfrm>
          <a:prstGeom prst="rect">
            <a:avLst/>
          </a:prstGeom>
          <a:solidFill>
            <a:srgbClr val="EFEFEF"/>
          </a:solidFill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" y="2390542"/>
            <a:ext cx="9143999" cy="553998"/>
          </a:xfrm>
          <a:prstGeom prst="rect">
            <a:avLst/>
          </a:prstGeom>
          <a:ln>
            <a:noFill/>
          </a:ln>
        </p:spPr>
        <p:txBody>
          <a:bodyPr wrap="square" anchor="ctr">
            <a:normAutofit/>
          </a:bodyPr>
          <a:lstStyle>
            <a:lvl1pPr algn="ctr">
              <a:defRPr sz="3000" u="none" cap="all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 smtClean="0"/>
              <a:t>Titel hinzufügen</a:t>
            </a:r>
            <a:endParaRPr lang="de-DE" dirty="0"/>
          </a:p>
        </p:txBody>
      </p:sp>
      <p:sp>
        <p:nvSpPr>
          <p:cNvPr id="2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65330" y="3392491"/>
            <a:ext cx="4303932" cy="4581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Untertitel hinzufügen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half" idx="10" hasCustomPrompt="1"/>
          </p:nvPr>
        </p:nvSpPr>
        <p:spPr>
          <a:xfrm>
            <a:off x="265330" y="4130354"/>
            <a:ext cx="4303932" cy="790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 smtClean="0"/>
              <a:t>Copytext</a:t>
            </a:r>
            <a:r>
              <a:rPr lang="de-DE" dirty="0" smtClean="0"/>
              <a:t> hinzufügen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366745" y="3986359"/>
            <a:ext cx="801405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Bild 8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24" y="572801"/>
            <a:ext cx="2653633" cy="4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ITE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"/>
          </p:nvPr>
        </p:nvSpPr>
        <p:spPr>
          <a:xfrm>
            <a:off x="1" y="1620228"/>
            <a:ext cx="9143999" cy="2094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3" name="Bildplatzhalter 2"/>
          <p:cNvSpPr>
            <a:spLocks noGrp="1"/>
          </p:cNvSpPr>
          <p:nvPr>
            <p:ph type="pic" idx="12"/>
          </p:nvPr>
        </p:nvSpPr>
        <p:spPr>
          <a:xfrm>
            <a:off x="2" y="3182073"/>
            <a:ext cx="4569260" cy="1961427"/>
          </a:xfrm>
          <a:prstGeom prst="rect">
            <a:avLst/>
          </a:prstGeom>
          <a:solidFill>
            <a:srgbClr val="4BA02C"/>
          </a:solidFill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65330" y="3392491"/>
            <a:ext cx="4303932" cy="4581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all" baseline="0">
                <a:solidFill>
                  <a:srgbClr val="EFEFE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 smtClean="0"/>
              <a:t>titel</a:t>
            </a:r>
            <a:r>
              <a:rPr lang="de-DE" dirty="0" smtClean="0"/>
              <a:t> hinzufügen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half" idx="10" hasCustomPrompt="1"/>
          </p:nvPr>
        </p:nvSpPr>
        <p:spPr>
          <a:xfrm>
            <a:off x="265330" y="4130354"/>
            <a:ext cx="4303932" cy="790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cap="all" baseline="0">
                <a:solidFill>
                  <a:srgbClr val="EFEFE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 smtClean="0"/>
              <a:t>Copytext</a:t>
            </a:r>
            <a:r>
              <a:rPr lang="de-DE" dirty="0" smtClean="0"/>
              <a:t> hinzufügen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366745" y="3986359"/>
            <a:ext cx="801405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Bild 8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24" y="572801"/>
            <a:ext cx="2653633" cy="4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5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ITE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"/>
          </p:nvPr>
        </p:nvSpPr>
        <p:spPr>
          <a:xfrm>
            <a:off x="1" y="1620228"/>
            <a:ext cx="9143999" cy="20946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2"/>
          </p:nvPr>
        </p:nvSpPr>
        <p:spPr>
          <a:xfrm>
            <a:off x="2" y="3182073"/>
            <a:ext cx="4569260" cy="1961427"/>
          </a:xfrm>
          <a:prstGeom prst="rect">
            <a:avLst/>
          </a:prstGeom>
          <a:solidFill>
            <a:srgbClr val="EFEFEF"/>
          </a:solidFill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2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65330" y="3392491"/>
            <a:ext cx="4303932" cy="4581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 smtClean="0"/>
              <a:t>titel</a:t>
            </a:r>
            <a:r>
              <a:rPr lang="de-DE" dirty="0" smtClean="0"/>
              <a:t> hinzufügen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half" idx="10" hasCustomPrompt="1"/>
          </p:nvPr>
        </p:nvSpPr>
        <p:spPr>
          <a:xfrm>
            <a:off x="265330" y="4130354"/>
            <a:ext cx="4303932" cy="7909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err="1" smtClean="0"/>
              <a:t>Copytext</a:t>
            </a:r>
            <a:r>
              <a:rPr lang="de-DE" dirty="0" smtClean="0"/>
              <a:t> hinzufügen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366745" y="3986359"/>
            <a:ext cx="801405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Bild 8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24" y="572801"/>
            <a:ext cx="2653633" cy="4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9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ITEL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1" y="1620231"/>
            <a:ext cx="5979624" cy="35232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5979625" y="1620230"/>
            <a:ext cx="3164376" cy="3523270"/>
          </a:xfrm>
          <a:prstGeom prst="rect">
            <a:avLst/>
          </a:prstGeom>
          <a:solidFill>
            <a:srgbClr val="4BA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3"/>
          <p:cNvSpPr>
            <a:spLocks noGrp="1"/>
          </p:cNvSpPr>
          <p:nvPr>
            <p:ph sz="half" idx="10" hasCustomPrompt="1"/>
          </p:nvPr>
        </p:nvSpPr>
        <p:spPr>
          <a:xfrm>
            <a:off x="6215086" y="1620231"/>
            <a:ext cx="2928913" cy="28909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all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Untertitel hinzufügen.</a:t>
            </a:r>
          </a:p>
          <a:p>
            <a:pPr lvl="0"/>
            <a:r>
              <a:rPr lang="de-DE" dirty="0" smtClean="0"/>
              <a:t>Text wächst</a:t>
            </a:r>
          </a:p>
          <a:p>
            <a:pPr lvl="0"/>
            <a:r>
              <a:rPr lang="de-DE" dirty="0" smtClean="0"/>
              <a:t>Nach oben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6316502" y="4646873"/>
            <a:ext cx="801405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Bild 6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24" y="572801"/>
            <a:ext cx="2653633" cy="40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4BA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haltsplatzhalter 3"/>
          <p:cNvSpPr>
            <a:spLocks noGrp="1"/>
          </p:cNvSpPr>
          <p:nvPr>
            <p:ph sz="half" idx="11" hasCustomPrompt="1"/>
          </p:nvPr>
        </p:nvSpPr>
        <p:spPr>
          <a:xfrm>
            <a:off x="265330" y="1620231"/>
            <a:ext cx="8232125" cy="28909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3200" b="1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 i="0" cap="none" spc="-150" normalizeH="0" baseline="0">
                <a:solidFill>
                  <a:srgbClr val="4BA02C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000" cap="all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Kapitel-thema hinzufügen.</a:t>
            </a:r>
          </a:p>
          <a:p>
            <a:pPr lvl="0"/>
            <a:r>
              <a:rPr lang="de-DE" dirty="0" smtClean="0"/>
              <a:t>Text wächst</a:t>
            </a:r>
          </a:p>
          <a:p>
            <a:pPr lvl="0"/>
            <a:r>
              <a:rPr lang="de-DE" dirty="0" smtClean="0"/>
              <a:t>Nach oben</a:t>
            </a:r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366746" y="4646873"/>
            <a:ext cx="801405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4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206"/>
            <a:ext cx="8229600" cy="352026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spcAft>
                <a:spcPts val="100"/>
              </a:spcAft>
              <a:buFont typeface="Arial"/>
              <a:buNone/>
              <a:defRPr sz="1600" spc="0"/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125000"/>
              <a:buFont typeface="Lucida Grande"/>
              <a:buChar char="+"/>
              <a:defRPr sz="1400"/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200"/>
            </a:lvl3pPr>
            <a:lvl4pPr marL="792000" indent="-194400"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3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D479C9E2-9F96-4C6D-B897-DA86281D621E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24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2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43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DOPPE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spcAft>
                <a:spcPts val="100"/>
              </a:spcAft>
              <a:buFont typeface="Arial"/>
              <a:buNone/>
              <a:defRPr sz="1600" spc="0"/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125000"/>
              <a:buFont typeface="Lucida Grande"/>
              <a:buChar char="+"/>
              <a:defRPr sz="1400"/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200"/>
            </a:lvl3pPr>
            <a:lvl4pPr marL="792000" indent="-194400"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26" name="Inhaltsplatzhalter 2"/>
          <p:cNvSpPr>
            <a:spLocks noGrp="1"/>
          </p:cNvSpPr>
          <p:nvPr>
            <p:ph sz="half" idx="16"/>
          </p:nvPr>
        </p:nvSpPr>
        <p:spPr>
          <a:xfrm>
            <a:off x="4648200" y="1333206"/>
            <a:ext cx="4038600" cy="352026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spcAft>
                <a:spcPts val="100"/>
              </a:spcAft>
              <a:buFont typeface="Arial"/>
              <a:buNone/>
              <a:defRPr sz="1600" spc="0"/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125000"/>
              <a:buFont typeface="Lucida Grande"/>
              <a:buChar char="+"/>
              <a:defRPr sz="1400"/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200"/>
            </a:lvl3pPr>
            <a:lvl4pPr marL="792000" indent="-194400"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7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4FC1F4BF-7758-4B7C-B7A0-C271284220C7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1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1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 20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E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idx="14"/>
          </p:nvPr>
        </p:nvSpPr>
        <p:spPr>
          <a:xfrm>
            <a:off x="4648200" y="1333206"/>
            <a:ext cx="4038600" cy="33872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661863"/>
            <a:ext cx="8229600" cy="37089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2200" b="0" i="0" cap="all" baseline="0">
                <a:ln>
                  <a:noFill/>
                </a:ln>
              </a:defRPr>
            </a:lvl1pPr>
          </a:lstStyle>
          <a:p>
            <a:r>
              <a:rPr lang="de-DE" dirty="0" smtClean="0"/>
              <a:t>Einzeilige Headline bearbeiten</a:t>
            </a:r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457200" y="1107654"/>
            <a:ext cx="528012" cy="0"/>
          </a:xfrm>
          <a:prstGeom prst="line">
            <a:avLst/>
          </a:prstGeom>
          <a:ln w="38100" cmpd="sng">
            <a:solidFill>
              <a:srgbClr val="4BA02C"/>
            </a:solidFill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57200" y="237169"/>
            <a:ext cx="8229600" cy="41004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spcBef>
                <a:spcPts val="0"/>
              </a:spcBef>
              <a:buFont typeface="Arial"/>
              <a:buNone/>
              <a:defRPr sz="1400" cap="all"/>
            </a:lvl1pPr>
            <a:lvl2pPr marL="360000" indent="-180000">
              <a:spcBef>
                <a:spcPts val="300"/>
              </a:spcBef>
              <a:buClr>
                <a:srgbClr val="4BA02C"/>
              </a:buClr>
              <a:buSzPct val="125000"/>
              <a:buFont typeface="Lucida Grande"/>
              <a:buChar char="+"/>
              <a:defRPr sz="1600"/>
            </a:lvl2pPr>
            <a:lvl3pPr marL="612000" indent="-194400">
              <a:spcBef>
                <a:spcPts val="300"/>
              </a:spcBef>
              <a:buClr>
                <a:srgbClr val="4BA02C"/>
              </a:buClr>
              <a:buSzPct val="85000"/>
              <a:buFont typeface="Lucida Grande"/>
              <a:buChar char="+"/>
              <a:defRPr sz="1500"/>
            </a:lvl3pPr>
            <a:lvl4pPr marL="792000" indent="-180000">
              <a:buClr>
                <a:srgbClr val="4BA02C"/>
              </a:buClr>
              <a:buSzPct val="85000"/>
              <a:buFont typeface="Lucida Grande"/>
              <a:buChar char="+"/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EINZEILIGE SUBHEAD bearbeiten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spcAft>
                <a:spcPts val="100"/>
              </a:spcAft>
              <a:buFont typeface="Arial"/>
              <a:buNone/>
              <a:defRPr sz="1600" spc="0"/>
            </a:lvl1pPr>
            <a:lvl2pPr marL="360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125000"/>
              <a:buFont typeface="Lucida Grande"/>
              <a:buChar char="+"/>
              <a:defRPr sz="1400"/>
            </a:lvl2pPr>
            <a:lvl3pPr marL="612000" indent="-194400">
              <a:spcBef>
                <a:spcPts val="300"/>
              </a:spcBef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200"/>
            </a:lvl3pPr>
            <a:lvl4pPr marL="792000" indent="-194400">
              <a:spcAft>
                <a:spcPts val="100"/>
              </a:spcAft>
              <a:buClr>
                <a:srgbClr val="4BA02C"/>
              </a:buClr>
              <a:buSzPct val="85000"/>
              <a:buFont typeface="Lucida Grande"/>
              <a:buChar char="+"/>
              <a:defRPr sz="1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874797"/>
            <a:ext cx="2133600" cy="274637"/>
          </a:xfrm>
        </p:spPr>
        <p:txBody>
          <a:bodyPr l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8BE8A7A4-D56E-4661-B103-C0F63601F40B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2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7100" y="4874797"/>
            <a:ext cx="2895600" cy="274637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2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 r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CF1912EF-07D3-2046-81A8-472AF63AA3C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5" name="Gerade Verbindung 24"/>
          <p:cNvCxnSpPr/>
          <p:nvPr userDrawn="1"/>
        </p:nvCxnSpPr>
        <p:spPr>
          <a:xfrm>
            <a:off x="457200" y="4895007"/>
            <a:ext cx="82296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 descr="wieland-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46" y="204361"/>
            <a:ext cx="1528954" cy="2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0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8688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fld id="{3EBB06FB-976C-47EF-9378-F4CF40FC7FB9}" type="datetime1">
              <a:rPr lang="de-DE" kern="0" smtClean="0"/>
              <a:t>28.10.2020</a:t>
            </a:fld>
            <a:endParaRPr lang="de-DE" kern="0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8688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r>
              <a:rPr lang="de-DE" kern="0" smtClean="0"/>
              <a:t>Frank Koberstein | Sales EU D</a:t>
            </a:r>
            <a:endParaRPr lang="de-DE" kern="0" dirty="0" smtClean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868863"/>
            <a:ext cx="2133600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fld id="{CF1912EF-07D3-2046-81A8-472AF63AA3CC}" type="slidenum">
              <a:rPr lang="de-DE" kern="0" smtClean="0"/>
              <a:pPr defTabSz="914400"/>
              <a:t>‹Nr.›</a:t>
            </a:fld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01320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9" r:id="rId3"/>
    <p:sldLayoutId id="2147483710" r:id="rId4"/>
    <p:sldLayoutId id="2147483711" r:id="rId5"/>
    <p:sldLayoutId id="2147483661" r:id="rId6"/>
    <p:sldLayoutId id="2147483712" r:id="rId7"/>
    <p:sldLayoutId id="2147483664" r:id="rId8"/>
    <p:sldLayoutId id="2147483713" r:id="rId9"/>
    <p:sldLayoutId id="2147483714" r:id="rId10"/>
    <p:sldLayoutId id="2147483716" r:id="rId11"/>
    <p:sldLayoutId id="2147483717" r:id="rId12"/>
    <p:sldLayoutId id="2147483720" r:id="rId13"/>
    <p:sldLayoutId id="2147483718" r:id="rId14"/>
    <p:sldLayoutId id="2147483723" r:id="rId15"/>
    <p:sldLayoutId id="2147483721" r:id="rId16"/>
    <p:sldLayoutId id="214748372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C8B34-B6F5-4132-9BAA-326B807C74D3}" type="datetime1">
              <a:rPr lang="de-DE" smtClean="0"/>
              <a:t>28.10.2020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Frank Koberstein | Sales EU D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B3533-DC7A-CB4B-8F30-93E0250572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15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lay-design.d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lay-design.d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</a:t>
            </a:r>
            <a:r>
              <a:rPr lang="de-DE" dirty="0" err="1" smtClean="0"/>
              <a:t>apurrail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ist ein Niedervolt-Schienensystem mit durchgängiger Spannungsversorgung.</a:t>
            </a:r>
          </a:p>
          <a:p>
            <a:endParaRPr lang="de-DE" dirty="0"/>
          </a:p>
          <a:p>
            <a:r>
              <a:rPr lang="de-DE" dirty="0" err="1" smtClean="0"/>
              <a:t>Plug+Play</a:t>
            </a:r>
            <a:r>
              <a:rPr lang="de-DE" dirty="0" smtClean="0"/>
              <a:t> – Leuchtrahmen von </a:t>
            </a:r>
            <a:br>
              <a:rPr lang="de-DE" dirty="0" smtClean="0"/>
            </a:b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können montagefrei an </a:t>
            </a:r>
            <a:br>
              <a:rPr lang="de-DE" dirty="0" smtClean="0"/>
            </a:br>
            <a:r>
              <a:rPr lang="de-DE" dirty="0" smtClean="0"/>
              <a:t>beliebiger Stelle eingehängt werden.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FBBF-450D-40C3-8404-A1E18440C009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00" y="1662887"/>
            <a:ext cx="4039200" cy="26928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48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r>
              <a:rPr lang="de-DE" dirty="0" smtClean="0"/>
              <a:t> + Wieland Electric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de-DE" dirty="0" smtClean="0"/>
              <a:t>Neben einer konventionellen</a:t>
            </a:r>
            <a:br>
              <a:rPr lang="de-DE" dirty="0" smtClean="0"/>
            </a:br>
            <a:r>
              <a:rPr lang="de-DE" dirty="0" smtClean="0"/>
              <a:t>Einspeisung des Netzteils bietet</a:t>
            </a:r>
            <a:br>
              <a:rPr lang="de-DE" dirty="0" smtClean="0"/>
            </a:br>
            <a:r>
              <a:rPr lang="de-DE" dirty="0" smtClean="0"/>
              <a:t>sich die </a:t>
            </a:r>
            <a:r>
              <a:rPr lang="de-DE" dirty="0" err="1" smtClean="0"/>
              <a:t>Plug+Play</a:t>
            </a:r>
            <a:r>
              <a:rPr lang="de-DE" dirty="0" smtClean="0"/>
              <a:t>–Einbindung </a:t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in </a:t>
            </a:r>
            <a:r>
              <a:rPr lang="de-DE" dirty="0"/>
              <a:t>die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Ladeninfrastrukturverkabelung </a:t>
            </a:r>
            <a:br>
              <a:rPr lang="de-DE" dirty="0" smtClean="0"/>
            </a:br>
            <a:r>
              <a:rPr lang="de-DE" dirty="0" smtClean="0"/>
              <a:t>von Wieland Electric </a:t>
            </a:r>
            <a:br>
              <a:rPr lang="de-DE" dirty="0" smtClean="0"/>
            </a:br>
            <a:r>
              <a:rPr lang="de-DE" dirty="0" smtClean="0"/>
              <a:t>optimiertes, durchgängiges </a:t>
            </a:r>
            <a:br>
              <a:rPr lang="de-DE" dirty="0" smtClean="0"/>
            </a:br>
            <a:r>
              <a:rPr lang="de-DE" dirty="0" smtClean="0"/>
              <a:t>einfaches, flexibles </a:t>
            </a:r>
            <a:r>
              <a:rPr lang="de-DE" dirty="0"/>
              <a:t>und vor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allem sicheres </a:t>
            </a:r>
            <a:r>
              <a:rPr lang="de-DE" dirty="0"/>
              <a:t>Gesamtsystem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8D98-A13A-4F81-92B8-A94ECFB92689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335852"/>
            <a:ext cx="5029200" cy="329793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86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</a:t>
            </a:r>
            <a:r>
              <a:rPr lang="de-DE" dirty="0" err="1" smtClean="0"/>
              <a:t>apurrail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ist ein Schienensystem mit </a:t>
            </a:r>
            <a:br>
              <a:rPr lang="de-DE" dirty="0" smtClean="0"/>
            </a:br>
            <a:r>
              <a:rPr lang="de-DE" dirty="0" smtClean="0"/>
              <a:t>nur zwei Komponenten:</a:t>
            </a:r>
            <a:br>
              <a:rPr lang="de-DE" dirty="0" smtClean="0"/>
            </a:br>
            <a:endParaRPr lang="de-DE" dirty="0" smtClean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Ein Aluminiumprofil mit einer offenen</a:t>
            </a:r>
            <a:br>
              <a:rPr lang="de-DE" dirty="0" smtClean="0"/>
            </a:br>
            <a:r>
              <a:rPr lang="de-DE" dirty="0" smtClean="0"/>
              <a:t>Kupferleitung.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Eine zentrale Stromeinspeisung mit </a:t>
            </a:r>
            <a:br>
              <a:rPr lang="de-DE" dirty="0" smtClean="0"/>
            </a:br>
            <a:r>
              <a:rPr lang="de-DE" dirty="0" smtClean="0"/>
              <a:t>einer konstanten Sicherheitskleinspannung von 48V.</a:t>
            </a: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r>
              <a:rPr lang="de-DE" dirty="0"/>
              <a:t>D</a:t>
            </a:r>
            <a:r>
              <a:rPr lang="de-DE" dirty="0" smtClean="0"/>
              <a:t>as Schienensystem besitzt eine durchgängige </a:t>
            </a:r>
            <a:r>
              <a:rPr lang="de-DE" dirty="0"/>
              <a:t>Spannungsversorgung:</a:t>
            </a:r>
            <a:br>
              <a:rPr lang="de-DE" dirty="0"/>
            </a:br>
            <a:endParaRPr lang="de-DE" dirty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/>
              <a:t>Die Schiene wird </a:t>
            </a:r>
            <a:r>
              <a:rPr lang="de-DE" dirty="0" smtClean="0"/>
              <a:t>dabei einmalig </a:t>
            </a:r>
            <a:r>
              <a:rPr lang="de-DE" dirty="0"/>
              <a:t>durch Fachpersonal </a:t>
            </a:r>
            <a:r>
              <a:rPr lang="de-DE" dirty="0" smtClean="0"/>
              <a:t>montiert.</a:t>
            </a:r>
            <a:endParaRPr lang="de-DE" dirty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/>
              <a:t>Je Schiene </a:t>
            </a:r>
            <a:r>
              <a:rPr lang="de-DE" dirty="0" smtClean="0"/>
              <a:t>nur </a:t>
            </a:r>
            <a:r>
              <a:rPr lang="de-DE" dirty="0"/>
              <a:t>eine </a:t>
            </a:r>
            <a:r>
              <a:rPr lang="de-DE" dirty="0" smtClean="0"/>
              <a:t>Energieversorgung</a:t>
            </a:r>
            <a:br>
              <a:rPr lang="de-DE" dirty="0" smtClean="0"/>
            </a:br>
            <a:r>
              <a:rPr lang="de-DE" dirty="0" smtClean="0"/>
              <a:t>nötig.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F820-34E0-47B4-BC9C-CFE9536C4522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353" r="379"/>
          <a:stretch/>
        </p:blipFill>
        <p:spPr>
          <a:xfrm>
            <a:off x="5264147" y="1923136"/>
            <a:ext cx="2817655" cy="1152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623" y="2513066"/>
            <a:ext cx="926177" cy="150676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5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r>
              <a:rPr lang="de-DE" dirty="0" smtClean="0"/>
              <a:t>: das System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de-DE" dirty="0" smtClean="0"/>
              <a:t>Die </a:t>
            </a:r>
            <a:r>
              <a:rPr lang="de-DE" dirty="0" err="1" smtClean="0"/>
              <a:t>Plug+Play-Leuchtrahmen</a:t>
            </a:r>
            <a:r>
              <a:rPr lang="de-DE" dirty="0" smtClean="0"/>
              <a:t> von </a:t>
            </a:r>
            <a:br>
              <a:rPr lang="de-DE" dirty="0" smtClean="0"/>
            </a:b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können montagefrei an </a:t>
            </a:r>
            <a:br>
              <a:rPr lang="de-DE" dirty="0" smtClean="0"/>
            </a:br>
            <a:r>
              <a:rPr lang="de-DE" dirty="0" smtClean="0"/>
              <a:t>beliebiger Stelle eingehängt werden:</a:t>
            </a:r>
            <a:br>
              <a:rPr lang="de-DE" dirty="0" smtClean="0"/>
            </a:br>
            <a:endParaRPr lang="de-DE" dirty="0" smtClean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Direkte Herstellung der mechanischen</a:t>
            </a:r>
            <a:br>
              <a:rPr lang="de-DE" dirty="0" smtClean="0"/>
            </a:br>
            <a:r>
              <a:rPr lang="de-DE" dirty="0" smtClean="0"/>
              <a:t>und elektrischen Verbindung durch Einhängen.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/>
              <a:t>Die individuell angefertigten LED-Leuchtflächen werden mittels eines Einhängeprofils und der automatischen Kontaktierung auf der Wandschiene </a:t>
            </a:r>
            <a:r>
              <a:rPr lang="de-DE" dirty="0" smtClean="0"/>
              <a:t>über Feder-Kontakte </a:t>
            </a:r>
            <a:r>
              <a:rPr lang="de-DE" dirty="0"/>
              <a:t>mit Strom versorgt.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Einfach, schnell und sicher.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CA10-29FE-447F-A618-B0EC6531E8CC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477" y="1333207"/>
            <a:ext cx="2376000" cy="198895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800" y="2788791"/>
            <a:ext cx="2340000" cy="179943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1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r>
              <a:rPr lang="de-DE" dirty="0"/>
              <a:t>: </a:t>
            </a:r>
            <a:r>
              <a:rPr lang="de-DE" dirty="0" smtClean="0"/>
              <a:t>die Stromversorgung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r>
              <a:rPr lang="de-DE" dirty="0" smtClean="0"/>
              <a:t>Mehrere LED-Lichtflächen werden durch nur ein Netzteil mit Strom versorgt.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hocheffizienten LED und Netzteile von </a:t>
            </a:r>
            <a:br>
              <a:rPr lang="de-DE" dirty="0" smtClean="0"/>
            </a:b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sowie die intelligente Helligkeits- und Stromsteuerung ermöglichen zweistellige Einsparungsquoten beim Energieverbrauch.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/>
              <a:t>Das System sorgt für eine qualitativ </a:t>
            </a:r>
            <a:r>
              <a:rPr lang="de-DE" dirty="0" smtClean="0"/>
              <a:t>hoch-wertige </a:t>
            </a:r>
            <a:r>
              <a:rPr lang="de-DE" dirty="0"/>
              <a:t>Stromversorgung mit hoher </a:t>
            </a:r>
            <a:r>
              <a:rPr lang="de-DE" dirty="0" smtClean="0"/>
              <a:t>Ausfall-sicherheit</a:t>
            </a:r>
            <a:r>
              <a:rPr lang="de-DE" dirty="0"/>
              <a:t>. Die zentrale Stromversorgung sorgt für eine geringe Schwankung aller </a:t>
            </a:r>
            <a:r>
              <a:rPr lang="de-DE" dirty="0" smtClean="0"/>
              <a:t>Strom-parameter</a:t>
            </a:r>
            <a:r>
              <a:rPr lang="de-DE" dirty="0"/>
              <a:t>. Der Betrieb mit konstantem Strom garantiert </a:t>
            </a:r>
            <a:r>
              <a:rPr lang="de-DE" dirty="0" smtClean="0"/>
              <a:t>die </a:t>
            </a:r>
            <a:r>
              <a:rPr lang="de-DE" dirty="0"/>
              <a:t>normgerechte Stromversorgung aller LED </a:t>
            </a:r>
            <a:r>
              <a:rPr lang="de-DE" dirty="0" smtClean="0"/>
              <a:t>für eine lange </a:t>
            </a:r>
            <a:r>
              <a:rPr lang="de-DE" dirty="0"/>
              <a:t>Lebensdauer</a:t>
            </a:r>
            <a:r>
              <a:rPr lang="de-DE" dirty="0" smtClean="0"/>
              <a:t>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9889-BA02-430D-8073-94596BC6C660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4" r="6577"/>
          <a:stretch/>
        </p:blipFill>
        <p:spPr>
          <a:xfrm>
            <a:off x="5558372" y="1569792"/>
            <a:ext cx="3128428" cy="241589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6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r>
              <a:rPr lang="de-DE" dirty="0"/>
              <a:t>: </a:t>
            </a:r>
            <a:r>
              <a:rPr lang="de-DE" dirty="0" smtClean="0"/>
              <a:t>Motivwechsel + Beleuchtung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leuchtrahmen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457200" y="1333206"/>
            <a:ext cx="4038600" cy="35202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de-DE" dirty="0" smtClean="0"/>
              <a:t>Mit </a:t>
            </a: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wird selbst der Motivwechsel </a:t>
            </a:r>
            <a:br>
              <a:rPr lang="de-DE" dirty="0" smtClean="0"/>
            </a:br>
            <a:r>
              <a:rPr lang="de-DE" dirty="0" smtClean="0"/>
              <a:t>zum Kinderspiel: </a:t>
            </a:r>
            <a:br>
              <a:rPr lang="de-DE" dirty="0" smtClean="0"/>
            </a:br>
            <a:r>
              <a:rPr lang="de-DE" dirty="0" smtClean="0"/>
              <a:t>Leuchtfläche aushängen, Motiv wechseln, Leuchtfläche einhängen – fertig!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/>
              <a:t>schafft die Infrastruktur für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LED-Lichtflächen </a:t>
            </a:r>
            <a:r>
              <a:rPr lang="de-DE" dirty="0"/>
              <a:t>im Shop. Sämtliche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Lichtflächen </a:t>
            </a:r>
            <a:r>
              <a:rPr lang="de-DE" dirty="0"/>
              <a:t>werden </a:t>
            </a:r>
            <a:r>
              <a:rPr lang="de-DE" dirty="0" smtClean="0"/>
              <a:t>kundenspezifisch </a:t>
            </a:r>
            <a:r>
              <a:rPr lang="de-DE" dirty="0"/>
              <a:t>entwickelt und </a:t>
            </a:r>
            <a:r>
              <a:rPr lang="de-DE" dirty="0" smtClean="0"/>
              <a:t>gefertigt.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Eine Ergänzung durch LED-Spots/-Strahler ermöglicht eine flexible und individuelle Ausleuchtung unterschiedlicher Bereiche.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C1A4-87E9-463A-9041-7299816EFECB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4" r="6577"/>
          <a:stretch/>
        </p:blipFill>
        <p:spPr>
          <a:xfrm>
            <a:off x="4796477" y="1292994"/>
            <a:ext cx="1800000" cy="13900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9777" y="2401248"/>
            <a:ext cx="1800000" cy="13841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00" y="3465054"/>
            <a:ext cx="1800000" cy="1388415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2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r>
              <a:rPr lang="de-DE" dirty="0" smtClean="0"/>
              <a:t>: auf einen blick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 err="1" smtClean="0"/>
              <a:t>apurRAIL</a:t>
            </a:r>
            <a:r>
              <a:rPr lang="de-DE" b="1" dirty="0" smtClean="0"/>
              <a:t> </a:t>
            </a:r>
            <a:r>
              <a:rPr lang="de-DE" dirty="0" smtClean="0"/>
              <a:t>ist das erste System für kabellose LED-Leuchtkästen und -rahmen mit </a:t>
            </a:r>
            <a:br>
              <a:rPr lang="de-DE" dirty="0" smtClean="0"/>
            </a:br>
            <a:r>
              <a:rPr lang="de-DE" dirty="0" smtClean="0"/>
              <a:t>einem</a:t>
            </a:r>
            <a:r>
              <a:rPr lang="de-DE" dirty="0"/>
              <a:t> </a:t>
            </a:r>
            <a:r>
              <a:rPr lang="de-DE" dirty="0" smtClean="0"/>
              <a:t>Wandprofil zur permanenten Stromversorgung. Die Vorteile im Überblick:</a:t>
            </a:r>
          </a:p>
          <a:p>
            <a:endParaRPr lang="de-DE" dirty="0" smtClean="0"/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Einmalige Montage des Systems.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Flexible werkzeuglose Montage der Leuchtkästen </a:t>
            </a:r>
            <a:br>
              <a:rPr lang="de-DE" dirty="0" smtClean="0"/>
            </a:br>
            <a:r>
              <a:rPr lang="de-DE" dirty="0" smtClean="0"/>
              <a:t>ohne Fachpersonal.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Sicherer Betrieb ohne Verlängerungsleitung.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Jederzeit Änderung der Anzahl/Position der </a:t>
            </a:r>
            <a:br>
              <a:rPr lang="de-DE" dirty="0" smtClean="0"/>
            </a:br>
            <a:r>
              <a:rPr lang="de-DE" dirty="0" smtClean="0"/>
              <a:t>Leuchtkästen ohne Fachpersonal.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Motivwechsel ohne Werkzeug in wenigen Minuten.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Erweiterungen/temporäre Aktionen ohne Aufwand.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Mehr Funktionalität durch zusätzliche Akzente wie </a:t>
            </a:r>
            <a:br>
              <a:rPr lang="de-DE" dirty="0" smtClean="0"/>
            </a:br>
            <a:r>
              <a:rPr lang="de-DE" dirty="0" smtClean="0"/>
              <a:t>Strahler und Spots.</a:t>
            </a:r>
          </a:p>
          <a:p>
            <a:pPr marL="6457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/>
              <a:t>Schnellmontage-system für </a:t>
            </a:r>
            <a:r>
              <a:rPr lang="de-DE" dirty="0" smtClean="0"/>
              <a:t>leuchtrahmen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A591-68C7-43D3-AA2A-573424EF15B2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970" y="2212708"/>
            <a:ext cx="3224831" cy="2149887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05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" r="-82"/>
          <a:stretch/>
        </p:blipFill>
        <p:spPr>
          <a:xfrm>
            <a:off x="4648199" y="1605431"/>
            <a:ext cx="4456801" cy="182294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Apurrail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Schnellmontage-system für </a:t>
            </a:r>
            <a:r>
              <a:rPr lang="de-DE" dirty="0" smtClean="0"/>
              <a:t>leuchtrahmen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 smtClean="0"/>
              <a:t>apurRAIL</a:t>
            </a:r>
            <a:r>
              <a:rPr lang="de-DE" dirty="0" smtClean="0"/>
              <a:t> in Verbindung mit der </a:t>
            </a:r>
            <a:r>
              <a:rPr lang="de-DE" dirty="0" err="1" smtClean="0"/>
              <a:t>Plug+Play-Infrastrukturverkabelung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von Wieland Electric: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Modulare Leuchtwerbung in Perfektion!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AA81-65F9-413D-B582-1A5957DCA802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3" name="Grafik 1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050" y="4189388"/>
            <a:ext cx="1831750" cy="51518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9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DISCOVER A </a:t>
            </a:r>
            <a:r>
              <a:rPr lang="de-DE" b="1" dirty="0" smtClean="0"/>
              <a:t>NEW PERSEPCTIVE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703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3182073"/>
            <a:ext cx="4569262" cy="196142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SMART</a:t>
            </a:r>
            <a:r>
              <a:rPr lang="de-DE" dirty="0" smtClean="0"/>
              <a:t> installieren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de-DE" dirty="0" smtClean="0"/>
              <a:t>Schnelle </a:t>
            </a:r>
            <a:r>
              <a:rPr lang="de-DE" dirty="0" err="1" smtClean="0"/>
              <a:t>MontageLösungen</a:t>
            </a:r>
            <a:endParaRPr lang="de-DE" dirty="0" smtClean="0"/>
          </a:p>
          <a:p>
            <a:r>
              <a:rPr lang="de-DE" dirty="0" smtClean="0"/>
              <a:t>Für </a:t>
            </a:r>
            <a:r>
              <a:rPr lang="de-DE" b="1" dirty="0" err="1" smtClean="0"/>
              <a:t>retail</a:t>
            </a:r>
            <a:r>
              <a:rPr lang="de-DE" dirty="0" smtClean="0"/>
              <a:t>-projekte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1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+mn-lt"/>
              </a:rPr>
              <a:t>Wussten</a:t>
            </a:r>
            <a:r>
              <a:rPr lang="de-DE" dirty="0" smtClean="0">
                <a:latin typeface="+mn-lt"/>
              </a:rPr>
              <a:t> sie schon…?</a:t>
            </a:r>
            <a:endParaRPr lang="de-DE" dirty="0">
              <a:latin typeface="+mn-lt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Zahlen </a:t>
            </a:r>
            <a:r>
              <a:rPr lang="de-DE" dirty="0" smtClean="0">
                <a:cs typeface="Arial" panose="020B0604020202020204" pitchFamily="34" charset="0"/>
              </a:rPr>
              <a:t>│</a:t>
            </a:r>
            <a:r>
              <a:rPr lang="de-DE" dirty="0" smtClean="0"/>
              <a:t> Daten </a:t>
            </a:r>
            <a:r>
              <a:rPr lang="de-DE" dirty="0">
                <a:cs typeface="Arial" panose="020B0604020202020204" pitchFamily="34" charset="0"/>
              </a:rPr>
              <a:t>│</a:t>
            </a:r>
            <a:r>
              <a:rPr lang="de-DE" dirty="0"/>
              <a:t> </a:t>
            </a:r>
            <a:r>
              <a:rPr lang="de-DE" dirty="0" smtClean="0"/>
              <a:t>fakten</a:t>
            </a:r>
            <a:endParaRPr lang="de-DE" dirty="0"/>
          </a:p>
        </p:txBody>
      </p:sp>
      <p:grpSp>
        <p:nvGrpSpPr>
          <p:cNvPr id="19" name="Gruppierung 6"/>
          <p:cNvGrpSpPr/>
          <p:nvPr/>
        </p:nvGrpSpPr>
        <p:grpSpPr>
          <a:xfrm>
            <a:off x="2952250" y="1363879"/>
            <a:ext cx="4924510" cy="2454860"/>
            <a:chOff x="5852202" y="2328997"/>
            <a:chExt cx="5816486" cy="2899509"/>
          </a:xfrm>
        </p:grpSpPr>
        <p:pic>
          <p:nvPicPr>
            <p:cNvPr id="20" name="Bild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2202" y="2328997"/>
              <a:ext cx="5816486" cy="2899509"/>
            </a:xfrm>
            <a:prstGeom prst="rect">
              <a:avLst/>
            </a:prstGeom>
          </p:spPr>
        </p:pic>
        <p:pic>
          <p:nvPicPr>
            <p:cNvPr id="21" name="Bild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5841" y="2807623"/>
              <a:ext cx="289804" cy="356467"/>
            </a:xfrm>
            <a:prstGeom prst="rect">
              <a:avLst/>
            </a:prstGeom>
          </p:spPr>
        </p:pic>
      </p:grpSp>
      <p:pic>
        <p:nvPicPr>
          <p:cNvPr id="22" name="Bild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57" y="2057812"/>
            <a:ext cx="1687271" cy="2252947"/>
          </a:xfrm>
          <a:prstGeom prst="rect">
            <a:avLst/>
          </a:prstGeom>
        </p:spPr>
      </p:pic>
      <p:sp>
        <p:nvSpPr>
          <p:cNvPr id="23" name="Textplatzhalter 4"/>
          <p:cNvSpPr txBox="1">
            <a:spLocks/>
          </p:cNvSpPr>
          <p:nvPr/>
        </p:nvSpPr>
        <p:spPr>
          <a:xfrm>
            <a:off x="0" y="3184286"/>
            <a:ext cx="2076574" cy="816178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3600" b="1" dirty="0" smtClean="0">
                <a:solidFill>
                  <a:schemeClr val="tx2"/>
                </a:solidFill>
                <a:latin typeface="+mn-lt"/>
              </a:rPr>
              <a:t>1910</a:t>
            </a:r>
            <a:endParaRPr lang="de-DE" sz="2800" b="1" dirty="0">
              <a:solidFill>
                <a:schemeClr val="tx2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smtClean="0">
                <a:latin typeface="+mn-lt"/>
              </a:rPr>
              <a:t>WURDE WIELAND</a:t>
            </a:r>
            <a:r>
              <a:rPr lang="de-DE" sz="1200" dirty="0">
                <a:latin typeface="+mn-lt"/>
              </a:rPr>
              <a:t/>
            </a:r>
            <a:br>
              <a:rPr lang="de-DE" sz="1200" dirty="0">
                <a:latin typeface="+mn-lt"/>
              </a:rPr>
            </a:br>
            <a:r>
              <a:rPr lang="de-DE" sz="1200" dirty="0" smtClean="0">
                <a:latin typeface="+mn-lt"/>
              </a:rPr>
              <a:t>GEGRÜNDET</a:t>
            </a:r>
          </a:p>
        </p:txBody>
      </p:sp>
      <p:sp>
        <p:nvSpPr>
          <p:cNvPr id="24" name="Textplatzhalter 4"/>
          <p:cNvSpPr txBox="1">
            <a:spLocks/>
          </p:cNvSpPr>
          <p:nvPr/>
        </p:nvSpPr>
        <p:spPr>
          <a:xfrm>
            <a:off x="3922087" y="2037070"/>
            <a:ext cx="2076574" cy="816178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3600" b="1" dirty="0" smtClean="0">
                <a:solidFill>
                  <a:schemeClr val="tx2"/>
                </a:solidFill>
                <a:latin typeface="+mn-lt"/>
              </a:rPr>
              <a:t>3</a:t>
            </a:r>
            <a:endParaRPr lang="de-DE" sz="2800" b="1" dirty="0">
              <a:solidFill>
                <a:schemeClr val="tx2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smtClean="0">
                <a:latin typeface="+mn-lt"/>
              </a:rPr>
              <a:t>PRODUKTIONS-</a:t>
            </a:r>
            <a:br>
              <a:rPr lang="de-DE" sz="1200" dirty="0" smtClean="0">
                <a:latin typeface="+mn-lt"/>
              </a:rPr>
            </a:br>
            <a:r>
              <a:rPr lang="de-DE" sz="1200" dirty="0" smtClean="0">
                <a:latin typeface="+mn-lt"/>
              </a:rPr>
              <a:t>STÄTTEN</a:t>
            </a:r>
          </a:p>
        </p:txBody>
      </p:sp>
      <p:sp>
        <p:nvSpPr>
          <p:cNvPr id="25" name="Textplatzhalter 4"/>
          <p:cNvSpPr txBox="1">
            <a:spLocks/>
          </p:cNvSpPr>
          <p:nvPr/>
        </p:nvSpPr>
        <p:spPr>
          <a:xfrm>
            <a:off x="3653379" y="3656660"/>
            <a:ext cx="2076574" cy="816178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ÜBER</a:t>
            </a:r>
            <a:r>
              <a:rPr lang="de-DE" sz="3600" b="1" dirty="0">
                <a:solidFill>
                  <a:srgbClr val="4BA02B"/>
                </a:solidFill>
                <a:latin typeface="+mn-lt"/>
                <a:ea typeface="+mn-ea"/>
                <a:cs typeface="+mn-cs"/>
              </a:rPr>
              <a:t/>
            </a:r>
            <a:br>
              <a:rPr lang="de-DE" sz="3600" b="1" dirty="0">
                <a:solidFill>
                  <a:srgbClr val="4BA02B"/>
                </a:solidFill>
                <a:latin typeface="+mn-lt"/>
                <a:ea typeface="+mn-ea"/>
                <a:cs typeface="+mn-cs"/>
              </a:rPr>
            </a:br>
            <a:r>
              <a:rPr lang="de-DE" sz="3600" b="1" dirty="0" smtClean="0">
                <a:solidFill>
                  <a:srgbClr val="4BA02B"/>
                </a:solidFill>
                <a:latin typeface="+mn-lt"/>
                <a:ea typeface="+mn-ea"/>
                <a:cs typeface="+mn-cs"/>
              </a:rPr>
              <a:t>25.000</a:t>
            </a:r>
            <a:endParaRPr lang="de-DE" sz="2800" b="1" dirty="0">
              <a:solidFill>
                <a:srgbClr val="4BA02B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smtClean="0">
                <a:latin typeface="+mn-lt"/>
              </a:rPr>
              <a:t>PRODUKTE IM </a:t>
            </a:r>
            <a:br>
              <a:rPr lang="de-DE" sz="1200" dirty="0" smtClean="0">
                <a:latin typeface="+mn-lt"/>
              </a:rPr>
            </a:br>
            <a:r>
              <a:rPr lang="de-DE" sz="1200" dirty="0" smtClean="0">
                <a:latin typeface="+mn-lt"/>
              </a:rPr>
              <a:t>SORTIMENT</a:t>
            </a:r>
          </a:p>
        </p:txBody>
      </p:sp>
      <p:sp>
        <p:nvSpPr>
          <p:cNvPr id="26" name="Textplatzhalter 4"/>
          <p:cNvSpPr txBox="1">
            <a:spLocks/>
          </p:cNvSpPr>
          <p:nvPr/>
        </p:nvSpPr>
        <p:spPr>
          <a:xfrm>
            <a:off x="6213700" y="3741768"/>
            <a:ext cx="2076574" cy="816178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de-DE" sz="3600" b="1" dirty="0" smtClean="0">
                <a:solidFill>
                  <a:schemeClr val="tx2"/>
                </a:solidFill>
                <a:latin typeface="+mn-lt"/>
              </a:rPr>
              <a:t>14</a:t>
            </a:r>
            <a:endParaRPr lang="de-DE" sz="2800" b="1" dirty="0">
              <a:solidFill>
                <a:schemeClr val="tx2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smtClean="0">
                <a:latin typeface="+mn-lt"/>
              </a:rPr>
              <a:t>TOCHTER-</a:t>
            </a:r>
            <a:br>
              <a:rPr lang="de-DE" sz="1200" dirty="0" smtClean="0">
                <a:latin typeface="+mn-lt"/>
              </a:rPr>
            </a:br>
            <a:r>
              <a:rPr lang="de-DE" sz="1200" dirty="0" smtClean="0">
                <a:latin typeface="+mn-lt"/>
              </a:rPr>
              <a:t>GESELLSCHAFTEN</a:t>
            </a:r>
          </a:p>
        </p:txBody>
      </p:sp>
      <p:sp>
        <p:nvSpPr>
          <p:cNvPr id="27" name="Textplatzhalter 4"/>
          <p:cNvSpPr txBox="1">
            <a:spLocks/>
          </p:cNvSpPr>
          <p:nvPr/>
        </p:nvSpPr>
        <p:spPr>
          <a:xfrm>
            <a:off x="6880320" y="1920007"/>
            <a:ext cx="2076574" cy="816178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MEHR ALS</a:t>
            </a:r>
            <a:r>
              <a:rPr lang="de-DE" sz="36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de-DE" sz="3600" b="1" dirty="0" smtClean="0">
                <a:solidFill>
                  <a:schemeClr val="tx2"/>
                </a:solidFill>
                <a:latin typeface="+mn-lt"/>
              </a:rPr>
            </a:br>
            <a:r>
              <a:rPr lang="de-DE" sz="3600" b="1" dirty="0" smtClean="0">
                <a:solidFill>
                  <a:schemeClr val="tx2"/>
                </a:solidFill>
                <a:latin typeface="+mn-lt"/>
              </a:rPr>
              <a:t>70</a:t>
            </a:r>
            <a:endParaRPr lang="de-DE" sz="2800" b="1" dirty="0">
              <a:solidFill>
                <a:schemeClr val="tx2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smtClean="0">
                <a:latin typeface="+mn-lt"/>
              </a:rPr>
              <a:t>VERTRETUNGEN</a:t>
            </a:r>
            <a:br>
              <a:rPr lang="de-DE" sz="1200" dirty="0" smtClean="0">
                <a:latin typeface="+mn-lt"/>
              </a:rPr>
            </a:br>
            <a:r>
              <a:rPr lang="de-DE" sz="1200" dirty="0" smtClean="0">
                <a:latin typeface="+mn-lt"/>
              </a:rPr>
              <a:t>GLOBAL</a:t>
            </a:r>
          </a:p>
        </p:txBody>
      </p:sp>
      <p:sp>
        <p:nvSpPr>
          <p:cNvPr id="3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874797"/>
            <a:ext cx="2133600" cy="274637"/>
          </a:xfrm>
        </p:spPr>
        <p:txBody>
          <a:bodyPr/>
          <a:lstStyle/>
          <a:p>
            <a:fld id="{CF1912EF-07D3-2046-81A8-472AF63AA3C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05F6-43A3-48AD-AE0D-7A0C471C48A5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76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Building</a:t>
            </a:r>
            <a:r>
              <a:rPr lang="de-DE" dirty="0" smtClean="0"/>
              <a:t> Solutions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Wieland Electric | Weltmarktführer steckbare E-Installation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700" y="1440000"/>
            <a:ext cx="2700000" cy="2700000"/>
          </a:xfrm>
          <a:prstGeom prst="ellipse">
            <a:avLst/>
          </a:prstGeom>
        </p:spPr>
      </p:pic>
      <p:pic>
        <p:nvPicPr>
          <p:cNvPr id="9" name="Bild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191" y="1440000"/>
            <a:ext cx="2700000" cy="2700000"/>
          </a:xfrm>
          <a:prstGeom prst="ellipse">
            <a:avLst/>
          </a:prstGeom>
        </p:spPr>
      </p:pic>
      <p:pic>
        <p:nvPicPr>
          <p:cNvPr id="10" name="Bild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40000"/>
            <a:ext cx="2699999" cy="2700000"/>
          </a:xfrm>
          <a:prstGeom prst="ellipse">
            <a:avLst/>
          </a:prstGeom>
        </p:spPr>
      </p:pic>
      <p:sp>
        <p:nvSpPr>
          <p:cNvPr id="11" name="Textplatzhalter 4"/>
          <p:cNvSpPr txBox="1">
            <a:spLocks/>
          </p:cNvSpPr>
          <p:nvPr/>
        </p:nvSpPr>
        <p:spPr>
          <a:xfrm>
            <a:off x="457200" y="4320000"/>
            <a:ext cx="2699999" cy="4817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 smtClean="0">
                <a:latin typeface="+mn-lt"/>
              </a:rPr>
              <a:t>GESIS</a:t>
            </a:r>
            <a:r>
              <a:rPr lang="de-DE" sz="1200" b="1" baseline="30000" dirty="0" smtClean="0">
                <a:latin typeface="+mn-lt"/>
              </a:rPr>
              <a:t>®</a:t>
            </a:r>
            <a:r>
              <a:rPr lang="de-DE" sz="1200" b="1" dirty="0" smtClean="0">
                <a:latin typeface="+mn-lt"/>
              </a:rPr>
              <a:t/>
            </a:r>
            <a:br>
              <a:rPr lang="de-DE" sz="1200" b="1" dirty="0" smtClean="0">
                <a:latin typeface="+mn-lt"/>
              </a:rPr>
            </a:br>
            <a:r>
              <a:rPr lang="de-DE" sz="1100" dirty="0" smtClean="0">
                <a:latin typeface="+mn-lt"/>
                <a:ea typeface="Source Sans Pro Light" panose="020B0403030403020204" pitchFamily="34" charset="0"/>
              </a:rPr>
              <a:t>INDOOR STECKBAR INSTALLIEREN</a:t>
            </a:r>
            <a:endParaRPr lang="de-DE" sz="1200" b="1" dirty="0" smtClean="0">
              <a:latin typeface="+mn-lt"/>
            </a:endParaRPr>
          </a:p>
        </p:txBody>
      </p:sp>
      <p:sp>
        <p:nvSpPr>
          <p:cNvPr id="12" name="Textplatzhalter 4"/>
          <p:cNvSpPr txBox="1">
            <a:spLocks/>
          </p:cNvSpPr>
          <p:nvPr/>
        </p:nvSpPr>
        <p:spPr>
          <a:xfrm>
            <a:off x="3242192" y="4320000"/>
            <a:ext cx="2700000" cy="4817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 smtClean="0">
                <a:latin typeface="+mn-lt"/>
              </a:rPr>
              <a:t>RST</a:t>
            </a:r>
            <a:r>
              <a:rPr lang="de-DE" sz="1200" b="1" baseline="30000" dirty="0" smtClean="0">
                <a:latin typeface="+mn-lt"/>
              </a:rPr>
              <a:t>®</a:t>
            </a:r>
            <a:r>
              <a:rPr lang="de-DE" sz="1200" dirty="0" smtClean="0">
                <a:latin typeface="+mn-lt"/>
                <a:ea typeface="Source Sans Pro Light" charset="0"/>
              </a:rPr>
              <a:t/>
            </a:r>
            <a:br>
              <a:rPr lang="de-DE" sz="1200" dirty="0" smtClean="0">
                <a:latin typeface="+mn-lt"/>
                <a:ea typeface="Source Sans Pro Light" charset="0"/>
              </a:rPr>
            </a:br>
            <a:r>
              <a:rPr lang="de-DE" sz="1100" dirty="0" smtClean="0">
                <a:latin typeface="+mn-lt"/>
                <a:ea typeface="Source Sans Pro Light" charset="0"/>
              </a:rPr>
              <a:t>STECKBARKEIT IN HOHER SCHUTZART</a:t>
            </a:r>
            <a:endParaRPr lang="de-DE" sz="1100" b="1" dirty="0" smtClean="0">
              <a:latin typeface="+mn-lt"/>
            </a:endParaRPr>
          </a:p>
        </p:txBody>
      </p:sp>
      <p:sp>
        <p:nvSpPr>
          <p:cNvPr id="13" name="Textplatzhalter 4"/>
          <p:cNvSpPr txBox="1">
            <a:spLocks/>
          </p:cNvSpPr>
          <p:nvPr/>
        </p:nvSpPr>
        <p:spPr>
          <a:xfrm>
            <a:off x="6032700" y="4320000"/>
            <a:ext cx="2700000" cy="4817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 smtClean="0">
                <a:latin typeface="+mn-lt"/>
              </a:rPr>
              <a:t>GESIS</a:t>
            </a:r>
            <a:r>
              <a:rPr lang="de-DE" sz="1200" b="1" baseline="30000" dirty="0" smtClean="0">
                <a:latin typeface="+mn-lt"/>
              </a:rPr>
              <a:t>®</a:t>
            </a:r>
            <a:r>
              <a:rPr lang="de-DE" sz="1200" b="1" dirty="0" smtClean="0">
                <a:latin typeface="+mn-lt"/>
              </a:rPr>
              <a:t> </a:t>
            </a:r>
            <a:r>
              <a:rPr lang="de-DE" sz="1200" dirty="0">
                <a:latin typeface="+mn-lt"/>
                <a:ea typeface="Source Sans Pro Light" panose="020B0403030403020204" pitchFamily="34" charset="0"/>
              </a:rPr>
              <a:t/>
            </a:r>
            <a:br>
              <a:rPr lang="de-DE" sz="1200" dirty="0">
                <a:latin typeface="+mn-lt"/>
                <a:ea typeface="Source Sans Pro Light" panose="020B0403030403020204" pitchFamily="34" charset="0"/>
              </a:rPr>
            </a:br>
            <a:r>
              <a:rPr lang="de-DE" sz="1100" dirty="0" smtClean="0">
                <a:latin typeface="+mn-lt"/>
                <a:ea typeface="Source Sans Pro Light" panose="020B0403030403020204" pitchFamily="34" charset="0"/>
              </a:rPr>
              <a:t>SYSTEMVERTEILER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A5EF-EB8A-425F-B55F-64B437BB83F3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5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40000"/>
            <a:ext cx="1440000" cy="144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16" y="1440000"/>
            <a:ext cx="1446183" cy="14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200" y="3132000"/>
            <a:ext cx="1440000" cy="14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78" y="1440000"/>
            <a:ext cx="1440000" cy="144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32000"/>
            <a:ext cx="144000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00" y="3132000"/>
            <a:ext cx="1440000" cy="14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alles eine </a:t>
            </a:r>
            <a:r>
              <a:rPr lang="de-DE" b="1" dirty="0" smtClean="0"/>
              <a:t>Lösung</a:t>
            </a:r>
            <a:endParaRPr lang="de-DE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Building Solutions | die Segmente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32000"/>
            <a:ext cx="1440000" cy="14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200" y="3132000"/>
            <a:ext cx="1440000" cy="14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00" y="1440000"/>
            <a:ext cx="1440000" cy="144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200" y="1440000"/>
            <a:ext cx="1440000" cy="144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00" y="3132000"/>
            <a:ext cx="1440000" cy="1440000"/>
          </a:xfrm>
          <a:prstGeom prst="rect">
            <a:avLst/>
          </a:prstGeom>
        </p:spPr>
      </p:pic>
      <p:sp>
        <p:nvSpPr>
          <p:cNvPr id="14" name="Textplatzhalter 4"/>
          <p:cNvSpPr txBox="1">
            <a:spLocks/>
          </p:cNvSpPr>
          <p:nvPr/>
        </p:nvSpPr>
        <p:spPr>
          <a:xfrm>
            <a:off x="2016000" y="1980000"/>
            <a:ext cx="1530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>
                <a:latin typeface="+mn-lt"/>
              </a:rPr>
              <a:t>ZWECK</a:t>
            </a: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BAUTEN</a:t>
            </a:r>
          </a:p>
        </p:txBody>
      </p:sp>
      <p:sp>
        <p:nvSpPr>
          <p:cNvPr id="15" name="Textplatzhalter 4"/>
          <p:cNvSpPr txBox="1">
            <a:spLocks/>
          </p:cNvSpPr>
          <p:nvPr/>
        </p:nvSpPr>
        <p:spPr>
          <a:xfrm>
            <a:off x="4896000" y="1980000"/>
            <a:ext cx="1530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>
                <a:latin typeface="+mn-lt"/>
              </a:rPr>
              <a:t>RETAIL</a:t>
            </a:r>
            <a:endParaRPr lang="de-DE" sz="1200" dirty="0" smtClean="0">
              <a:latin typeface="+mn-lt"/>
              <a:ea typeface="Source Sans Pro Light" panose="020B0403030403020204" pitchFamily="34" charset="0"/>
            </a:endParaRPr>
          </a:p>
        </p:txBody>
      </p:sp>
      <p:sp>
        <p:nvSpPr>
          <p:cNvPr id="16" name="Textplatzhalter 4"/>
          <p:cNvSpPr txBox="1">
            <a:spLocks/>
          </p:cNvSpPr>
          <p:nvPr/>
        </p:nvSpPr>
        <p:spPr>
          <a:xfrm>
            <a:off x="7776000" y="1980000"/>
            <a:ext cx="1368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>
                <a:latin typeface="+mn-lt"/>
              </a:rPr>
              <a:t>LEUCHTEN</a:t>
            </a:r>
            <a:endParaRPr lang="de-DE" sz="1200" dirty="0" smtClean="0">
              <a:latin typeface="+mn-lt"/>
              <a:ea typeface="Source Sans Pro Light" panose="020B0403030403020204" pitchFamily="34" charset="0"/>
            </a:endParaRPr>
          </a:p>
        </p:txBody>
      </p:sp>
      <p:sp>
        <p:nvSpPr>
          <p:cNvPr id="17" name="Textplatzhalter 4"/>
          <p:cNvSpPr txBox="1">
            <a:spLocks/>
          </p:cNvSpPr>
          <p:nvPr/>
        </p:nvSpPr>
        <p:spPr>
          <a:xfrm>
            <a:off x="2016000" y="3672000"/>
            <a:ext cx="1530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>
                <a:latin typeface="+mn-lt"/>
              </a:rPr>
              <a:t>FERTIG</a:t>
            </a: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BAUTEN</a:t>
            </a:r>
          </a:p>
        </p:txBody>
      </p:sp>
      <p:sp>
        <p:nvSpPr>
          <p:cNvPr id="18" name="Textplatzhalter 4"/>
          <p:cNvSpPr txBox="1">
            <a:spLocks/>
          </p:cNvSpPr>
          <p:nvPr/>
        </p:nvSpPr>
        <p:spPr>
          <a:xfrm>
            <a:off x="4896000" y="3675481"/>
            <a:ext cx="1530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b="1" dirty="0" smtClean="0">
                <a:latin typeface="+mn-lt"/>
                <a:ea typeface="Source Sans Pro" panose="020B0503030403020204" pitchFamily="34" charset="0"/>
              </a:rPr>
              <a:t>HVAC</a:t>
            </a: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- HEIZUNG,</a:t>
            </a:r>
            <a:br>
              <a:rPr lang="de-DE" sz="1200" dirty="0" smtClean="0">
                <a:latin typeface="+mn-lt"/>
                <a:ea typeface="Source Sans Pro Light" panose="020B0403030403020204" pitchFamily="34" charset="0"/>
              </a:rPr>
            </a:b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LÜFTUNG + </a:t>
            </a:r>
            <a:br>
              <a:rPr lang="de-DE" sz="1200" dirty="0" smtClean="0">
                <a:latin typeface="+mn-lt"/>
                <a:ea typeface="Source Sans Pro Light" panose="020B0403030403020204" pitchFamily="34" charset="0"/>
              </a:rPr>
            </a:b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KLIMATECHNIK</a:t>
            </a:r>
          </a:p>
        </p:txBody>
      </p:sp>
      <p:sp>
        <p:nvSpPr>
          <p:cNvPr id="19" name="Textplatzhalter 4"/>
          <p:cNvSpPr txBox="1">
            <a:spLocks/>
          </p:cNvSpPr>
          <p:nvPr/>
        </p:nvSpPr>
        <p:spPr>
          <a:xfrm>
            <a:off x="7776000" y="3672000"/>
            <a:ext cx="1368000" cy="442681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spcAft>
                <a:spcPts val="1200"/>
              </a:spcAft>
              <a:buFontTx/>
              <a:buNone/>
              <a:defRPr lang="de-DE" sz="1500" kern="1200" dirty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smtClean="0">
                <a:latin typeface="+mn-lt"/>
                <a:ea typeface="Source Sans Pro Light" panose="020B0403030403020204" pitchFamily="34" charset="0"/>
              </a:rPr>
              <a:t>ELEKTRISCHE</a:t>
            </a:r>
            <a:r>
              <a:rPr lang="de-DE" sz="1200" b="1" dirty="0" smtClean="0">
                <a:latin typeface="+mn-lt"/>
              </a:rPr>
              <a:t> </a:t>
            </a:r>
            <a:r>
              <a:rPr lang="de-DE" sz="1200" dirty="0">
                <a:latin typeface="+mn-lt"/>
                <a:ea typeface="Source Sans Pro Light" panose="020B0403030403020204" pitchFamily="34" charset="0"/>
              </a:rPr>
              <a:t/>
            </a:r>
            <a:br>
              <a:rPr lang="de-DE" sz="1200" dirty="0">
                <a:latin typeface="+mn-lt"/>
                <a:ea typeface="Source Sans Pro Light" panose="020B0403030403020204" pitchFamily="34" charset="0"/>
              </a:rPr>
            </a:br>
            <a:r>
              <a:rPr lang="de-DE" sz="1200" b="1" dirty="0" smtClean="0">
                <a:latin typeface="+mn-lt"/>
                <a:ea typeface="Source Sans Pro" panose="020B0503030403020204" pitchFamily="34" charset="0"/>
              </a:rPr>
              <a:t>GERÄTE</a:t>
            </a: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2ED48-0D44-4846-9A23-2EA0009C3504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Inhaltsplatzhalter 9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de-DE" dirty="0" err="1" smtClean="0"/>
              <a:t>retail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64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 Situation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Installation von leuchtrahmen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Sie kennen diese Probleme…?</a:t>
            </a:r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sz="1400" dirty="0" smtClean="0"/>
              <a:t>Jeder Leuchtkasten wird separat </a:t>
            </a:r>
            <a:br>
              <a:rPr lang="de-DE" sz="1400" dirty="0" smtClean="0"/>
            </a:br>
            <a:r>
              <a:rPr lang="de-DE" sz="1400" dirty="0" smtClean="0"/>
              <a:t>verschraubt </a:t>
            </a:r>
            <a:r>
              <a:rPr lang="de-DE" sz="1400" dirty="0"/>
              <a:t>und </a:t>
            </a:r>
            <a:r>
              <a:rPr lang="de-DE" sz="1400" dirty="0" smtClean="0"/>
              <a:t>mit </a:t>
            </a:r>
            <a:r>
              <a:rPr lang="de-DE" sz="1400" dirty="0"/>
              <a:t>Spannung </a:t>
            </a:r>
            <a:r>
              <a:rPr lang="de-DE" sz="1400" dirty="0" smtClean="0"/>
              <a:t>versorgt.</a:t>
            </a:r>
            <a:br>
              <a:rPr lang="de-DE" sz="1400" dirty="0" smtClean="0"/>
            </a:br>
            <a:endParaRPr lang="de-DE" sz="1400" dirty="0"/>
          </a:p>
          <a:p>
            <a:r>
              <a:rPr lang="de-DE" sz="1400" dirty="0"/>
              <a:t>Die </a:t>
            </a:r>
            <a:r>
              <a:rPr lang="de-DE" sz="1400" dirty="0" smtClean="0"/>
              <a:t>Bespannung/ das Motiv </a:t>
            </a:r>
            <a:r>
              <a:rPr lang="de-DE" sz="1400" dirty="0"/>
              <a:t>wird auf der Leiter </a:t>
            </a:r>
            <a:r>
              <a:rPr lang="de-DE" sz="1400" dirty="0" smtClean="0"/>
              <a:t>gewechselt.</a:t>
            </a:r>
            <a:br>
              <a:rPr lang="de-DE" sz="1400" dirty="0" smtClean="0"/>
            </a:br>
            <a:endParaRPr lang="de-DE" sz="1400" dirty="0"/>
          </a:p>
          <a:p>
            <a:r>
              <a:rPr lang="de-DE" sz="1400" dirty="0" smtClean="0"/>
              <a:t>Umgestaltung und Erweiterung von Verkaufsflächen nur mit hohem Aufwand.</a:t>
            </a:r>
            <a:endParaRPr lang="de-DE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800" y="2571244"/>
            <a:ext cx="4032000" cy="214916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5D21B-97FD-433D-95B6-AE101B990F93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1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</a:t>
            </a:r>
            <a:r>
              <a:rPr lang="de-DE" dirty="0" smtClean="0"/>
              <a:t>Situation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Jeder</a:t>
            </a:r>
            <a:r>
              <a:rPr lang="de-DE" dirty="0"/>
              <a:t> </a:t>
            </a:r>
            <a:r>
              <a:rPr lang="de-DE" dirty="0" smtClean="0"/>
              <a:t>Leuchtkasten </a:t>
            </a:r>
            <a:r>
              <a:rPr lang="de-DE" dirty="0"/>
              <a:t>wird separat </a:t>
            </a:r>
            <a:r>
              <a:rPr lang="de-DE" dirty="0" smtClean="0"/>
              <a:t>montiert </a:t>
            </a:r>
            <a:r>
              <a:rPr lang="de-DE" dirty="0"/>
              <a:t>und mit Spannung </a:t>
            </a:r>
            <a:r>
              <a:rPr lang="de-DE" dirty="0" smtClean="0"/>
              <a:t>versorgt:</a:t>
            </a:r>
          </a:p>
          <a:p>
            <a:pPr marL="645750" lvl="1" indent="-285750"/>
            <a:r>
              <a:rPr lang="de-DE" dirty="0" smtClean="0"/>
              <a:t>Stromanschluss und Netzteil werden benötigt.</a:t>
            </a:r>
          </a:p>
          <a:p>
            <a:pPr marL="645750" lvl="1" indent="-285750"/>
            <a:r>
              <a:rPr lang="de-DE" dirty="0" smtClean="0"/>
              <a:t>Leitungen müssen verlegt werden.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/>
              <a:t>Umgestaltung und </a:t>
            </a:r>
            <a:r>
              <a:rPr lang="de-DE" dirty="0" smtClean="0"/>
              <a:t>Erweiterung von Verkaufsflächen werden erschwert:</a:t>
            </a:r>
          </a:p>
          <a:p>
            <a:pPr marL="645750" lvl="1" indent="-285750"/>
            <a:r>
              <a:rPr lang="de-DE" dirty="0" smtClean="0"/>
              <a:t>Feste Positionierung </a:t>
            </a:r>
            <a:r>
              <a:rPr lang="de-DE" dirty="0">
                <a:solidFill>
                  <a:srgbClr val="4BA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/>
              <a:t>Veränderungen sind mit großem Aufwand verbunden.</a:t>
            </a:r>
          </a:p>
          <a:p>
            <a:pPr marL="645750" lvl="1" indent="-285750"/>
            <a:r>
              <a:rPr lang="de-DE" dirty="0" smtClean="0"/>
              <a:t>Jeder zusätzliche Leuchtrahmen benötigt einen weiteren Stromanschluss</a:t>
            </a:r>
            <a:br>
              <a:rPr lang="de-DE" dirty="0" smtClean="0"/>
            </a:br>
            <a:r>
              <a:rPr lang="de-DE" dirty="0" smtClean="0"/>
              <a:t>und ein separates Netzteil.</a:t>
            </a:r>
          </a:p>
          <a:p>
            <a:pPr marL="645750" lvl="1" indent="-285750"/>
            <a:r>
              <a:rPr lang="de-DE" dirty="0" smtClean="0"/>
              <a:t>Alternativ erfolgen die Erweiterungen mittels Verlängerungsleitungen und</a:t>
            </a:r>
            <a:br>
              <a:rPr lang="de-DE" dirty="0" smtClean="0"/>
            </a:br>
            <a:r>
              <a:rPr lang="de-DE" dirty="0" smtClean="0"/>
              <a:t>Mehrfachsteckdosen </a:t>
            </a:r>
            <a:r>
              <a:rPr lang="de-DE" dirty="0" smtClean="0">
                <a:solidFill>
                  <a:srgbClr val="4BA0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de-DE" dirty="0" smtClean="0"/>
              <a:t> Unzulässige Verkettung!</a:t>
            </a:r>
          </a:p>
          <a:p>
            <a:pPr lvl="1" indent="0">
              <a:buNone/>
            </a:pPr>
            <a:endParaRPr lang="de-DE" dirty="0"/>
          </a:p>
          <a:p>
            <a:r>
              <a:rPr lang="de-DE" dirty="0" smtClean="0"/>
              <a:t>FAZIT:</a:t>
            </a:r>
            <a:br>
              <a:rPr lang="de-DE" dirty="0" smtClean="0"/>
            </a:br>
            <a:r>
              <a:rPr lang="de-DE" dirty="0" smtClean="0"/>
              <a:t>Die Installation von Leuchtrahmen gestaltet sich bisher sehr aufwändig!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Installation von leuchtrahmen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C87-10B5-48BD-BC01-D6E0F5EE28A0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81" t="9188" r="58808" b="14760"/>
          <a:stretch/>
        </p:blipFill>
        <p:spPr>
          <a:xfrm>
            <a:off x="7426800" y="2999150"/>
            <a:ext cx="1260000" cy="18236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495" t="6698" r="7693" b="14203"/>
          <a:stretch/>
        </p:blipFill>
        <p:spPr>
          <a:xfrm>
            <a:off x="7426800" y="1032761"/>
            <a:ext cx="1260000" cy="1896713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29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" r="-82"/>
          <a:stretch/>
        </p:blipFill>
        <p:spPr>
          <a:xfrm>
            <a:off x="4648199" y="1605431"/>
            <a:ext cx="4456801" cy="182294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Lösung: </a:t>
            </a:r>
            <a:r>
              <a:rPr lang="de-DE" dirty="0" err="1" smtClean="0"/>
              <a:t>Apurrail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e-DE" dirty="0" smtClean="0"/>
              <a:t>Installation von leuchtrahmen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 smtClean="0"/>
              <a:t>apurRAIL</a:t>
            </a:r>
            <a:r>
              <a:rPr lang="de-DE" dirty="0" smtClean="0"/>
              <a:t> ist das Schnellmontage-Schienensystem mit durchgängiger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Spannungsversorgung:</a:t>
            </a:r>
          </a:p>
          <a:p>
            <a:pPr marL="0" indent="0">
              <a:buNone/>
            </a:pPr>
            <a:endParaRPr lang="de-DE" dirty="0"/>
          </a:p>
          <a:p>
            <a:pPr marL="285750" indent="-285750"/>
            <a:r>
              <a:rPr lang="de-DE" dirty="0" smtClean="0"/>
              <a:t>Ohne Leuchtrahmen-Verkabelung</a:t>
            </a:r>
            <a:br>
              <a:rPr lang="de-DE" dirty="0" smtClean="0"/>
            </a:br>
            <a:endParaRPr lang="de-DE" dirty="0" smtClean="0"/>
          </a:p>
          <a:p>
            <a:pPr marL="285750" indent="-285750"/>
            <a:r>
              <a:rPr lang="de-DE" dirty="0" smtClean="0"/>
              <a:t>Ohne Leuchtrahmen-Montage</a:t>
            </a:r>
            <a:br>
              <a:rPr lang="de-DE" dirty="0" smtClean="0"/>
            </a:br>
            <a:endParaRPr lang="de-DE" dirty="0" smtClean="0"/>
          </a:p>
          <a:p>
            <a:pPr marL="285750" indent="-285750"/>
            <a:r>
              <a:rPr lang="de-DE" dirty="0" smtClean="0"/>
              <a:t>Mehr Flexibilität, Funktionalität und</a:t>
            </a:r>
            <a:r>
              <a:rPr lang="de-DE" dirty="0"/>
              <a:t> </a:t>
            </a:r>
            <a:r>
              <a:rPr lang="de-DE" dirty="0" smtClean="0"/>
              <a:t>elektrische Betriebssicherheit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62F8-089F-4D6F-BE9E-3BB11AE3D486}" type="datetime1">
              <a:rPr lang="de-DE" smtClean="0"/>
              <a:t>28.10.2020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12EF-07D3-2046-81A8-472AF63AA3C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3" name="Grafik 1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050" y="4189388"/>
            <a:ext cx="1831750" cy="51518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Frank Koberstein | Sales EU 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5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ELAND_PP_MASTER_09_2018">
  <a:themeElements>
    <a:clrScheme name="WIELAND-COLOUR-SET">
      <a:dk1>
        <a:srgbClr val="000000"/>
      </a:dk1>
      <a:lt1>
        <a:srgbClr val="FFFFFF"/>
      </a:lt1>
      <a:dk2>
        <a:srgbClr val="4BA02B"/>
      </a:dk2>
      <a:lt2>
        <a:srgbClr val="B2B3B2"/>
      </a:lt2>
      <a:accent1>
        <a:srgbClr val="FF0000"/>
      </a:accent1>
      <a:accent2>
        <a:srgbClr val="FFFF00"/>
      </a:accent2>
      <a:accent3>
        <a:srgbClr val="FF8000"/>
      </a:accent3>
      <a:accent4>
        <a:srgbClr val="4BA02B"/>
      </a:accent4>
      <a:accent5>
        <a:srgbClr val="4BA02B"/>
      </a:accent5>
      <a:accent6>
        <a:srgbClr val="4BA02B"/>
      </a:accent6>
      <a:hlink>
        <a:srgbClr val="4BA02B"/>
      </a:hlink>
      <a:folHlink>
        <a:srgbClr val="4BA02B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U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WIELAND_PP_MASTER_09_2018.potx</Template>
  <TotalTime>0</TotalTime>
  <Words>815</Words>
  <Application>Microsoft Office PowerPoint</Application>
  <PresentationFormat>Bildschirmpräsentation (16:9)</PresentationFormat>
  <Paragraphs>142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Lucida Grande</vt:lpstr>
      <vt:lpstr>Arial</vt:lpstr>
      <vt:lpstr>Calibri</vt:lpstr>
      <vt:lpstr>Source Sans Pro</vt:lpstr>
      <vt:lpstr>Source Sans Pro Light</vt:lpstr>
      <vt:lpstr>WIELAND_PP_MASTER_09_2018</vt:lpstr>
      <vt:lpstr>NEUER MASTER</vt:lpstr>
      <vt:lpstr>PowerPoint-Präsentation</vt:lpstr>
      <vt:lpstr>SMART installieren</vt:lpstr>
      <vt:lpstr>Wussten sie schon…?</vt:lpstr>
      <vt:lpstr>Building Solutions</vt:lpstr>
      <vt:lpstr>Für alles eine Lösung</vt:lpstr>
      <vt:lpstr>PowerPoint-Präsentation</vt:lpstr>
      <vt:lpstr>Aktuelle Situation</vt:lpstr>
      <vt:lpstr>Aktuelle Situation</vt:lpstr>
      <vt:lpstr>Die Lösung: Apurrail</vt:lpstr>
      <vt:lpstr>Was ist apurrail?</vt:lpstr>
      <vt:lpstr>apurrail + Wieland Electric</vt:lpstr>
      <vt:lpstr>Was ist apurrail?</vt:lpstr>
      <vt:lpstr>apurrail: das System</vt:lpstr>
      <vt:lpstr>apurrail: die Stromversorgung</vt:lpstr>
      <vt:lpstr>apurrail: Motivwechsel + Beleuchtung</vt:lpstr>
      <vt:lpstr>Apurrail: auf einen blick</vt:lpstr>
      <vt:lpstr>Apurrail</vt:lpstr>
      <vt:lpstr>DISCOVER A NEW PERSEPCTIVE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Roth Neu</dc:creator>
  <cp:lastModifiedBy>Koberstein Frank</cp:lastModifiedBy>
  <cp:revision>190</cp:revision>
  <cp:lastPrinted>2018-09-24T09:33:53Z</cp:lastPrinted>
  <dcterms:created xsi:type="dcterms:W3CDTF">2018-09-15T14:21:50Z</dcterms:created>
  <dcterms:modified xsi:type="dcterms:W3CDTF">2020-10-28T06:53:37Z</dcterms:modified>
</cp:coreProperties>
</file>